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0c2d21184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20c2d2118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0c2d21184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20c2d21184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0c2d21184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20c2d2118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20c2d2118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20c2d2118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2087500850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208750085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0c2d2118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20c2d2118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08750085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08750085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0c2d21184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20c2d21184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082b27abd_0_1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082b27abd_0_1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08750085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08750085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0c2d2118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0c2d2118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3a4c7268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3a4c7268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0c2d21184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20c2d2118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20c2d2118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20c2d2118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32250" y="3643425"/>
            <a:ext cx="2059628" cy="154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ronedj.com/2021/01/20/remote-control-glider-sets-world-speed-record-548-mph/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-194850"/>
            <a:ext cx="8520600" cy="168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Indefinite High Altitude Flight for Earth and Mars Science</a:t>
            </a:r>
            <a:endParaRPr sz="400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127200" y="1550575"/>
            <a:ext cx="8889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800">
                <a:solidFill>
                  <a:srgbClr val="000000"/>
                </a:solidFill>
              </a:rPr>
              <a:t>Principal Investigator: Dr. Sergey Shkarayev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800">
                <a:solidFill>
                  <a:srgbClr val="000000"/>
                </a:solidFill>
              </a:rPr>
              <a:t>Project Engineers: Adrien Bouskela, Reed Spurling, Maddie Schiffler, Scott Petersen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800">
                <a:solidFill>
                  <a:srgbClr val="000000"/>
                </a:solidFill>
              </a:rPr>
              <a:t>Presentation: Scott Petersen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3150" y="3281450"/>
            <a:ext cx="1203126" cy="186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2826" y="3449760"/>
            <a:ext cx="4316324" cy="68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2828" y="4288113"/>
            <a:ext cx="3342372" cy="687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Google Shape;60;p13"/>
          <p:cNvCxnSpPr/>
          <p:nvPr/>
        </p:nvCxnSpPr>
        <p:spPr>
          <a:xfrm>
            <a:off x="998700" y="1477763"/>
            <a:ext cx="71466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" name="Google Shape;61;p13"/>
          <p:cNvCxnSpPr/>
          <p:nvPr/>
        </p:nvCxnSpPr>
        <p:spPr>
          <a:xfrm>
            <a:off x="1056100" y="2715475"/>
            <a:ext cx="71466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483250" y="27731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710">
                <a:solidFill>
                  <a:srgbClr val="000000"/>
                </a:solidFill>
              </a:rPr>
              <a:t>2022 Arizona NASA Space Grant Statewide Symposium</a:t>
            </a:r>
            <a:endParaRPr sz="1710">
              <a:solidFill>
                <a:srgbClr val="000000"/>
              </a:solidFill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6">
            <a:alphaModFix/>
          </a:blip>
          <a:srcRect b="6547" l="19529" r="17227" t="9404"/>
          <a:stretch/>
        </p:blipFill>
        <p:spPr>
          <a:xfrm>
            <a:off x="156950" y="3281450"/>
            <a:ext cx="1862103" cy="1862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Progress: Glider</a:t>
            </a:r>
            <a:endParaRPr sz="3000"/>
          </a:p>
        </p:txBody>
      </p:sp>
      <p:sp>
        <p:nvSpPr>
          <p:cNvPr id="160" name="Google Shape;160;p22"/>
          <p:cNvSpPr txBox="1"/>
          <p:nvPr>
            <p:ph idx="1" type="body"/>
          </p:nvPr>
        </p:nvSpPr>
        <p:spPr>
          <a:xfrm>
            <a:off x="311700" y="1152475"/>
            <a:ext cx="621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Autopilot has been programmed with dynamic soaring routines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Successfully flew autonomously on several low-altitude tests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Crashed, but upgraded to a better airframe</a:t>
            </a:r>
            <a:endParaRPr sz="2200">
              <a:solidFill>
                <a:srgbClr val="000000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" sz="2200">
                <a:solidFill>
                  <a:srgbClr val="000000"/>
                </a:solidFill>
              </a:rPr>
              <a:t>Damaged antenna, mitigations have been emplaced</a:t>
            </a:r>
            <a:endParaRPr sz="2200">
              <a:solidFill>
                <a:srgbClr val="000000"/>
              </a:solidFill>
            </a:endParaRPr>
          </a:p>
        </p:txBody>
      </p:sp>
      <p:cxnSp>
        <p:nvCxnSpPr>
          <p:cNvPr id="161" name="Google Shape;161;p22"/>
          <p:cNvCxnSpPr/>
          <p:nvPr/>
        </p:nvCxnSpPr>
        <p:spPr>
          <a:xfrm>
            <a:off x="311700" y="969763"/>
            <a:ext cx="45954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2" name="Google Shape;16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8225" y="3862725"/>
            <a:ext cx="827550" cy="1280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22"/>
          <p:cNvGrpSpPr/>
          <p:nvPr/>
        </p:nvGrpSpPr>
        <p:grpSpPr>
          <a:xfrm>
            <a:off x="7796852" y="3955735"/>
            <a:ext cx="1395297" cy="1094773"/>
            <a:chOff x="6765025" y="3632675"/>
            <a:chExt cx="1803875" cy="1415350"/>
          </a:xfrm>
        </p:grpSpPr>
        <p:pic>
          <p:nvPicPr>
            <p:cNvPr id="164" name="Google Shape;164;p22"/>
            <p:cNvPicPr preferRelativeResize="0"/>
            <p:nvPr/>
          </p:nvPicPr>
          <p:blipFill rotWithShape="1">
            <a:blip r:embed="rId4">
              <a:alphaModFix/>
            </a:blip>
            <a:srcRect b="0" l="0" r="80796" t="0"/>
            <a:stretch/>
          </p:blipFill>
          <p:spPr>
            <a:xfrm>
              <a:off x="6765025" y="3632675"/>
              <a:ext cx="1755950" cy="1415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22"/>
            <p:cNvSpPr/>
            <p:nvPr/>
          </p:nvSpPr>
          <p:spPr>
            <a:xfrm>
              <a:off x="8185500" y="3773275"/>
              <a:ext cx="383400" cy="795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6" name="Google Shape;16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1025" y="204950"/>
            <a:ext cx="2604726" cy="3472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Progress: Glider, continued</a:t>
            </a:r>
            <a:endParaRPr sz="3000"/>
          </a:p>
        </p:txBody>
      </p:sp>
      <p:sp>
        <p:nvSpPr>
          <p:cNvPr id="172" name="Google Shape;172;p23"/>
          <p:cNvSpPr txBox="1"/>
          <p:nvPr>
            <p:ph idx="1" type="body"/>
          </p:nvPr>
        </p:nvSpPr>
        <p:spPr>
          <a:xfrm>
            <a:off x="311700" y="1152475"/>
            <a:ext cx="483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Development of a new detachment system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Successfully tested </a:t>
            </a:r>
            <a:r>
              <a:rPr lang="en" sz="2200">
                <a:solidFill>
                  <a:srgbClr val="000000"/>
                </a:solidFill>
              </a:rPr>
              <a:t>glider</a:t>
            </a:r>
            <a:r>
              <a:rPr lang="en" sz="2200">
                <a:solidFill>
                  <a:srgbClr val="000000"/>
                </a:solidFill>
              </a:rPr>
              <a:t> avionics on a Near Space Club weather balloon flight</a:t>
            </a:r>
            <a:endParaRPr sz="2200">
              <a:solidFill>
                <a:srgbClr val="000000"/>
              </a:solidFill>
            </a:endParaRPr>
          </a:p>
        </p:txBody>
      </p:sp>
      <p:cxnSp>
        <p:nvCxnSpPr>
          <p:cNvPr id="173" name="Google Shape;173;p23"/>
          <p:cNvCxnSpPr/>
          <p:nvPr/>
        </p:nvCxnSpPr>
        <p:spPr>
          <a:xfrm>
            <a:off x="311700" y="969763"/>
            <a:ext cx="45954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8225" y="3862725"/>
            <a:ext cx="827550" cy="1280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23"/>
          <p:cNvGrpSpPr/>
          <p:nvPr/>
        </p:nvGrpSpPr>
        <p:grpSpPr>
          <a:xfrm>
            <a:off x="1937627" y="3955735"/>
            <a:ext cx="1395297" cy="1094773"/>
            <a:chOff x="6765025" y="3632675"/>
            <a:chExt cx="1803875" cy="1415350"/>
          </a:xfrm>
        </p:grpSpPr>
        <p:pic>
          <p:nvPicPr>
            <p:cNvPr id="176" name="Google Shape;176;p23"/>
            <p:cNvPicPr preferRelativeResize="0"/>
            <p:nvPr/>
          </p:nvPicPr>
          <p:blipFill rotWithShape="1">
            <a:blip r:embed="rId4">
              <a:alphaModFix/>
            </a:blip>
            <a:srcRect b="0" l="0" r="80796" t="0"/>
            <a:stretch/>
          </p:blipFill>
          <p:spPr>
            <a:xfrm>
              <a:off x="6765025" y="3632675"/>
              <a:ext cx="1755950" cy="1415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23"/>
            <p:cNvSpPr/>
            <p:nvPr/>
          </p:nvSpPr>
          <p:spPr>
            <a:xfrm>
              <a:off x="8185500" y="3773275"/>
              <a:ext cx="383400" cy="795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8" name="Google Shape;17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7775" y="-7249"/>
            <a:ext cx="3996227" cy="223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0883" y="2230875"/>
            <a:ext cx="2223116" cy="291262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>
            <p:ph idx="1" type="body"/>
          </p:nvPr>
        </p:nvSpPr>
        <p:spPr>
          <a:xfrm>
            <a:off x="4985775" y="3030275"/>
            <a:ext cx="2136900" cy="14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en" sz="1635">
                <a:solidFill>
                  <a:srgbClr val="000000"/>
                </a:solidFill>
              </a:rPr>
              <a:t>Images courtesy of Near Space Club</a:t>
            </a:r>
            <a:endParaRPr sz="163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Conclusion and Next Steps</a:t>
            </a:r>
            <a:endParaRPr sz="3000"/>
          </a:p>
        </p:txBody>
      </p:sp>
      <p:sp>
        <p:nvSpPr>
          <p:cNvPr id="186" name="Google Shape;18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Despite a crash, we made very good progress this year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Include a parachute on the glider</a:t>
            </a:r>
            <a:endParaRPr sz="2200">
              <a:solidFill>
                <a:srgbClr val="000000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" sz="2200">
                <a:solidFill>
                  <a:srgbClr val="000000"/>
                </a:solidFill>
              </a:rPr>
              <a:t>Will be a pod inside the airframe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Largest remaining obstacle is regulatory approval</a:t>
            </a:r>
            <a:endParaRPr sz="2200">
              <a:solidFill>
                <a:srgbClr val="000000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" sz="2200">
                <a:solidFill>
                  <a:srgbClr val="000000"/>
                </a:solidFill>
              </a:rPr>
              <a:t>We will continue to work with the FAA </a:t>
            </a:r>
            <a:endParaRPr sz="2200">
              <a:solidFill>
                <a:srgbClr val="000000"/>
              </a:solidFill>
            </a:endParaRPr>
          </a:p>
        </p:txBody>
      </p:sp>
      <p:cxnSp>
        <p:nvCxnSpPr>
          <p:cNvPr id="187" name="Google Shape;187;p24"/>
          <p:cNvCxnSpPr/>
          <p:nvPr/>
        </p:nvCxnSpPr>
        <p:spPr>
          <a:xfrm>
            <a:off x="311700" y="969763"/>
            <a:ext cx="45954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8" name="Google Shape;18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8225" y="3862725"/>
            <a:ext cx="827550" cy="1280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24"/>
          <p:cNvGrpSpPr/>
          <p:nvPr/>
        </p:nvGrpSpPr>
        <p:grpSpPr>
          <a:xfrm>
            <a:off x="7796852" y="3955735"/>
            <a:ext cx="1395297" cy="1094773"/>
            <a:chOff x="6765025" y="3632675"/>
            <a:chExt cx="1803875" cy="1415350"/>
          </a:xfrm>
        </p:grpSpPr>
        <p:pic>
          <p:nvPicPr>
            <p:cNvPr id="190" name="Google Shape;190;p24"/>
            <p:cNvPicPr preferRelativeResize="0"/>
            <p:nvPr/>
          </p:nvPicPr>
          <p:blipFill rotWithShape="1">
            <a:blip r:embed="rId4">
              <a:alphaModFix/>
            </a:blip>
            <a:srcRect b="0" l="0" r="80796" t="0"/>
            <a:stretch/>
          </p:blipFill>
          <p:spPr>
            <a:xfrm>
              <a:off x="6765025" y="3632675"/>
              <a:ext cx="1755950" cy="1415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24"/>
            <p:cNvSpPr/>
            <p:nvPr/>
          </p:nvSpPr>
          <p:spPr>
            <a:xfrm>
              <a:off x="8185500" y="3773275"/>
              <a:ext cx="383400" cy="795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Acknowledgements</a:t>
            </a:r>
            <a:endParaRPr sz="3000"/>
          </a:p>
        </p:txBody>
      </p:sp>
      <p:sp>
        <p:nvSpPr>
          <p:cNvPr id="197" name="Google Shape;19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Dr. Sergey Shkarayev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Adrien Bouskela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Reed Spurling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Maddie Schiffler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Near Space Club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NASA</a:t>
            </a:r>
            <a:endParaRPr sz="2200">
              <a:solidFill>
                <a:srgbClr val="000000"/>
              </a:solidFill>
            </a:endParaRPr>
          </a:p>
        </p:txBody>
      </p:sp>
      <p:cxnSp>
        <p:nvCxnSpPr>
          <p:cNvPr id="198" name="Google Shape;198;p25"/>
          <p:cNvCxnSpPr/>
          <p:nvPr/>
        </p:nvCxnSpPr>
        <p:spPr>
          <a:xfrm>
            <a:off x="311700" y="969763"/>
            <a:ext cx="45954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9" name="Google Shape;19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8225" y="3862725"/>
            <a:ext cx="827550" cy="1280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" name="Google Shape;200;p25"/>
          <p:cNvGrpSpPr/>
          <p:nvPr/>
        </p:nvGrpSpPr>
        <p:grpSpPr>
          <a:xfrm>
            <a:off x="7796852" y="3955735"/>
            <a:ext cx="1395297" cy="1094773"/>
            <a:chOff x="6765025" y="3632675"/>
            <a:chExt cx="1803875" cy="1415350"/>
          </a:xfrm>
        </p:grpSpPr>
        <p:pic>
          <p:nvPicPr>
            <p:cNvPr id="201" name="Google Shape;201;p25"/>
            <p:cNvPicPr preferRelativeResize="0"/>
            <p:nvPr/>
          </p:nvPicPr>
          <p:blipFill rotWithShape="1">
            <a:blip r:embed="rId4">
              <a:alphaModFix/>
            </a:blip>
            <a:srcRect b="0" l="0" r="80796" t="0"/>
            <a:stretch/>
          </p:blipFill>
          <p:spPr>
            <a:xfrm>
              <a:off x="6765025" y="3632675"/>
              <a:ext cx="1755950" cy="1415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25"/>
            <p:cNvSpPr/>
            <p:nvPr/>
          </p:nvSpPr>
          <p:spPr>
            <a:xfrm>
              <a:off x="8185500" y="3773275"/>
              <a:ext cx="383400" cy="795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" name="Google Shape;203;p25"/>
          <p:cNvSpPr txBox="1"/>
          <p:nvPr>
            <p:ph idx="1" type="body"/>
          </p:nvPr>
        </p:nvSpPr>
        <p:spPr>
          <a:xfrm>
            <a:off x="4572000" y="1178950"/>
            <a:ext cx="4260300" cy="32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Arizona Space Grant Consortium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University of Arizona’s Department of Aerospace and Mechanical Engineering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Earth Dynamics Observatory</a:t>
            </a:r>
            <a:endParaRPr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References</a:t>
            </a:r>
            <a:endParaRPr sz="3000"/>
          </a:p>
        </p:txBody>
      </p:sp>
      <p:sp>
        <p:nvSpPr>
          <p:cNvPr id="209" name="Google Shape;20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[1] Bonnin, V.; Benard, E.; Moschetta, J. M.; Toomer, C. A.; “Energy-Harvesting Mechanisms for UAV Flight by Dynamic Soaring,” </a:t>
            </a:r>
            <a:r>
              <a:rPr i="1" lang="en" sz="1200">
                <a:solidFill>
                  <a:srgbClr val="000000"/>
                </a:solidFill>
              </a:rPr>
              <a:t>International Journal of Micro Air Vehicles</a:t>
            </a:r>
            <a:r>
              <a:rPr lang="en" sz="1200">
                <a:solidFill>
                  <a:srgbClr val="000000"/>
                </a:solidFill>
              </a:rPr>
              <a:t>, Vol. 7, Issue 3, 2015, pp. 213-229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[2] Simmie, S. “Remote control glider sets speed record: 548 mph,” </a:t>
            </a:r>
            <a:r>
              <a:rPr i="1" lang="en" sz="1200">
                <a:solidFill>
                  <a:srgbClr val="000000"/>
                </a:solidFill>
              </a:rPr>
              <a:t>DroneDJ</a:t>
            </a:r>
            <a:r>
              <a:rPr lang="en" sz="1200">
                <a:solidFill>
                  <a:srgbClr val="000000"/>
                </a:solidFill>
              </a:rPr>
              <a:t>, 20 Jan. 2021, [Online]. Available: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https://dronedj.com/2021/01/20/remote-control-glider-sets-world-speed-record-548-mph/</a:t>
            </a:r>
            <a:r>
              <a:rPr lang="en" sz="1200">
                <a:solidFill>
                  <a:srgbClr val="000000"/>
                </a:solidFill>
              </a:rPr>
              <a:t>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[3] Koessler, J.H. “Dynamic Soaring Kinetic Energy Reference Frames,” </a:t>
            </a:r>
            <a:r>
              <a:rPr i="1" lang="en" sz="1200">
                <a:solidFill>
                  <a:srgbClr val="000000"/>
                </a:solidFill>
              </a:rPr>
              <a:t>Journal of Aircraft</a:t>
            </a:r>
            <a:r>
              <a:rPr lang="en" sz="1200">
                <a:solidFill>
                  <a:srgbClr val="000000"/>
                </a:solidFill>
              </a:rPr>
              <a:t>, Vol. 56, No. 1, 2019, pp. 22-29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cxnSp>
        <p:nvCxnSpPr>
          <p:cNvPr id="210" name="Google Shape;210;p26"/>
          <p:cNvCxnSpPr/>
          <p:nvPr/>
        </p:nvCxnSpPr>
        <p:spPr>
          <a:xfrm>
            <a:off x="311700" y="969763"/>
            <a:ext cx="39153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1" name="Google Shape;21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8225" y="3862725"/>
            <a:ext cx="827550" cy="1280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26"/>
          <p:cNvGrpSpPr/>
          <p:nvPr/>
        </p:nvGrpSpPr>
        <p:grpSpPr>
          <a:xfrm>
            <a:off x="7796852" y="3955735"/>
            <a:ext cx="1395297" cy="1094773"/>
            <a:chOff x="6765025" y="3632675"/>
            <a:chExt cx="1803875" cy="1415350"/>
          </a:xfrm>
        </p:grpSpPr>
        <p:pic>
          <p:nvPicPr>
            <p:cNvPr id="213" name="Google Shape;213;p26"/>
            <p:cNvPicPr preferRelativeResize="0"/>
            <p:nvPr/>
          </p:nvPicPr>
          <p:blipFill rotWithShape="1">
            <a:blip r:embed="rId5">
              <a:alphaModFix/>
            </a:blip>
            <a:srcRect b="0" l="0" r="80796" t="0"/>
            <a:stretch/>
          </p:blipFill>
          <p:spPr>
            <a:xfrm>
              <a:off x="6765025" y="3632675"/>
              <a:ext cx="1755950" cy="1415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26"/>
            <p:cNvSpPr/>
            <p:nvPr/>
          </p:nvSpPr>
          <p:spPr>
            <a:xfrm>
              <a:off x="8185500" y="3773275"/>
              <a:ext cx="383400" cy="795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/>
          <p:nvPr>
            <p:ph type="ctrTitle"/>
          </p:nvPr>
        </p:nvSpPr>
        <p:spPr>
          <a:xfrm>
            <a:off x="281350" y="1569413"/>
            <a:ext cx="8520600" cy="61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Thank you!</a:t>
            </a:r>
            <a:endParaRPr sz="4000"/>
          </a:p>
        </p:txBody>
      </p:sp>
      <p:pic>
        <p:nvPicPr>
          <p:cNvPr id="220" name="Google Shape;22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3150" y="3281450"/>
            <a:ext cx="1203126" cy="186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2826" y="3449760"/>
            <a:ext cx="4316324" cy="68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2828" y="4288113"/>
            <a:ext cx="3342372" cy="687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27"/>
          <p:cNvCxnSpPr/>
          <p:nvPr/>
        </p:nvCxnSpPr>
        <p:spPr>
          <a:xfrm>
            <a:off x="998700" y="1042838"/>
            <a:ext cx="71466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Google Shape;224;p27"/>
          <p:cNvCxnSpPr/>
          <p:nvPr/>
        </p:nvCxnSpPr>
        <p:spPr>
          <a:xfrm>
            <a:off x="1056100" y="2715475"/>
            <a:ext cx="71466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5" name="Google Shape;225;p27"/>
          <p:cNvPicPr preferRelativeResize="0"/>
          <p:nvPr/>
        </p:nvPicPr>
        <p:blipFill rotWithShape="1">
          <a:blip r:embed="rId6">
            <a:alphaModFix/>
          </a:blip>
          <a:srcRect b="6547" l="19529" r="17227" t="9404"/>
          <a:stretch/>
        </p:blipFill>
        <p:spPr>
          <a:xfrm>
            <a:off x="156950" y="3281450"/>
            <a:ext cx="1862103" cy="1862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Dynamic Soaring</a:t>
            </a:r>
            <a:endParaRPr sz="3000"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152475"/>
            <a:ext cx="420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Harvest energy from a wind gradient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Notably used by albatrosses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Used to set R/C global speed record of 548mph (Simmie [2])</a:t>
            </a:r>
            <a:endParaRPr sz="2200">
              <a:solidFill>
                <a:srgbClr val="000000"/>
              </a:solidFill>
            </a:endParaRPr>
          </a:p>
        </p:txBody>
      </p:sp>
      <p:cxnSp>
        <p:nvCxnSpPr>
          <p:cNvPr id="70" name="Google Shape;70;p14"/>
          <p:cNvCxnSpPr/>
          <p:nvPr/>
        </p:nvCxnSpPr>
        <p:spPr>
          <a:xfrm>
            <a:off x="311700" y="969763"/>
            <a:ext cx="39153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8225" y="3862725"/>
            <a:ext cx="827550" cy="1280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14"/>
          <p:cNvGrpSpPr/>
          <p:nvPr/>
        </p:nvGrpSpPr>
        <p:grpSpPr>
          <a:xfrm>
            <a:off x="7796852" y="3955735"/>
            <a:ext cx="1395297" cy="1094773"/>
            <a:chOff x="6765025" y="3632675"/>
            <a:chExt cx="1803875" cy="1415350"/>
          </a:xfrm>
        </p:grpSpPr>
        <p:pic>
          <p:nvPicPr>
            <p:cNvPr id="73" name="Google Shape;73;p14"/>
            <p:cNvPicPr preferRelativeResize="0"/>
            <p:nvPr/>
          </p:nvPicPr>
          <p:blipFill rotWithShape="1">
            <a:blip r:embed="rId4">
              <a:alphaModFix/>
            </a:blip>
            <a:srcRect b="0" l="0" r="80796" t="0"/>
            <a:stretch/>
          </p:blipFill>
          <p:spPr>
            <a:xfrm>
              <a:off x="6765025" y="3632675"/>
              <a:ext cx="1755950" cy="1415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14"/>
            <p:cNvSpPr/>
            <p:nvPr/>
          </p:nvSpPr>
          <p:spPr>
            <a:xfrm>
              <a:off x="8185500" y="3773275"/>
              <a:ext cx="383400" cy="795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5" name="Google Shape;7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4685" y="821875"/>
            <a:ext cx="4759314" cy="266672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4384675" y="3386200"/>
            <a:ext cx="41496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Figure from Bonnin et al. [1]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Motivation and Applications</a:t>
            </a:r>
            <a:endParaRPr sz="3000"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Applications for Earth and Mars science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Continuous observation of one area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Closer to surface than satellites</a:t>
            </a:r>
            <a:endParaRPr sz="2200">
              <a:solidFill>
                <a:srgbClr val="000000"/>
              </a:solidFill>
            </a:endParaRPr>
          </a:p>
        </p:txBody>
      </p:sp>
      <p:cxnSp>
        <p:nvCxnSpPr>
          <p:cNvPr id="83" name="Google Shape;83;p15"/>
          <p:cNvCxnSpPr/>
          <p:nvPr/>
        </p:nvCxnSpPr>
        <p:spPr>
          <a:xfrm>
            <a:off x="311700" y="969763"/>
            <a:ext cx="513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8225" y="3862725"/>
            <a:ext cx="827550" cy="1280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5"/>
          <p:cNvGrpSpPr/>
          <p:nvPr/>
        </p:nvGrpSpPr>
        <p:grpSpPr>
          <a:xfrm>
            <a:off x="7796852" y="3955735"/>
            <a:ext cx="1395297" cy="1094773"/>
            <a:chOff x="6765025" y="3632675"/>
            <a:chExt cx="1803875" cy="1415350"/>
          </a:xfrm>
        </p:grpSpPr>
        <p:pic>
          <p:nvPicPr>
            <p:cNvPr id="86" name="Google Shape;86;p15"/>
            <p:cNvPicPr preferRelativeResize="0"/>
            <p:nvPr/>
          </p:nvPicPr>
          <p:blipFill rotWithShape="1">
            <a:blip r:embed="rId4">
              <a:alphaModFix/>
            </a:blip>
            <a:srcRect b="0" l="0" r="80796" t="0"/>
            <a:stretch/>
          </p:blipFill>
          <p:spPr>
            <a:xfrm>
              <a:off x="6765025" y="3632675"/>
              <a:ext cx="1755950" cy="1415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15"/>
            <p:cNvSpPr/>
            <p:nvPr/>
          </p:nvSpPr>
          <p:spPr>
            <a:xfrm>
              <a:off x="8185500" y="3773275"/>
              <a:ext cx="383400" cy="795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Motivation and Applications</a:t>
            </a:r>
            <a:endParaRPr sz="3000"/>
          </a:p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311700" y="167632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Monitor climate change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Respond to natural disasters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Aid climate modelling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Monitor trace gases and greenhouse gases</a:t>
            </a:r>
            <a:endParaRPr sz="2200">
              <a:solidFill>
                <a:srgbClr val="000000"/>
              </a:solidFill>
            </a:endParaRPr>
          </a:p>
        </p:txBody>
      </p:sp>
      <p:cxnSp>
        <p:nvCxnSpPr>
          <p:cNvPr id="94" name="Google Shape;94;p16"/>
          <p:cNvCxnSpPr/>
          <p:nvPr/>
        </p:nvCxnSpPr>
        <p:spPr>
          <a:xfrm>
            <a:off x="311700" y="969763"/>
            <a:ext cx="39153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8225" y="3862725"/>
            <a:ext cx="827550" cy="1280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6"/>
          <p:cNvGrpSpPr/>
          <p:nvPr/>
        </p:nvGrpSpPr>
        <p:grpSpPr>
          <a:xfrm>
            <a:off x="7796852" y="3955735"/>
            <a:ext cx="1395297" cy="1094773"/>
            <a:chOff x="6765025" y="3632675"/>
            <a:chExt cx="1803875" cy="1415350"/>
          </a:xfrm>
        </p:grpSpPr>
        <p:pic>
          <p:nvPicPr>
            <p:cNvPr id="97" name="Google Shape;97;p16"/>
            <p:cNvPicPr preferRelativeResize="0"/>
            <p:nvPr/>
          </p:nvPicPr>
          <p:blipFill rotWithShape="1">
            <a:blip r:embed="rId4">
              <a:alphaModFix/>
            </a:blip>
            <a:srcRect b="0" l="0" r="80796" t="0"/>
            <a:stretch/>
          </p:blipFill>
          <p:spPr>
            <a:xfrm>
              <a:off x="6765025" y="3632675"/>
              <a:ext cx="1755950" cy="1415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16"/>
            <p:cNvSpPr/>
            <p:nvPr/>
          </p:nvSpPr>
          <p:spPr>
            <a:xfrm>
              <a:off x="8185500" y="3773275"/>
              <a:ext cx="383400" cy="795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311700" y="1063125"/>
            <a:ext cx="42603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>
                <a:solidFill>
                  <a:srgbClr val="000000"/>
                </a:solidFill>
              </a:rPr>
              <a:t>Earth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4572000" y="1523925"/>
            <a:ext cx="4260300" cy="28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Direct atmospheric measurements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Large distance coverage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Closer than orbiters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High temporal resolution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4572000" y="1063125"/>
            <a:ext cx="42603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>
                <a:solidFill>
                  <a:srgbClr val="000000"/>
                </a:solidFill>
              </a:rPr>
              <a:t>Mars</a:t>
            </a:r>
            <a:endParaRPr sz="2500">
              <a:solidFill>
                <a:srgbClr val="000000"/>
              </a:solidFill>
            </a:endParaRPr>
          </a:p>
        </p:txBody>
      </p:sp>
      <p:cxnSp>
        <p:nvCxnSpPr>
          <p:cNvPr id="102" name="Google Shape;102;p16"/>
          <p:cNvCxnSpPr/>
          <p:nvPr/>
        </p:nvCxnSpPr>
        <p:spPr>
          <a:xfrm>
            <a:off x="311700" y="969763"/>
            <a:ext cx="513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Test Campaign Goals</a:t>
            </a:r>
            <a:endParaRPr sz="3000"/>
          </a:p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Chief goal: demonstrate the ability to perform dynamic soaring in the stratospheric jet streams (lose as little mechanical energy as possible)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Conduct dynamic soaring autonomously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Transmit telemetry while in flight</a:t>
            </a:r>
            <a:endParaRPr sz="2200">
              <a:solidFill>
                <a:srgbClr val="000000"/>
              </a:solidFill>
            </a:endParaRPr>
          </a:p>
        </p:txBody>
      </p:sp>
      <p:cxnSp>
        <p:nvCxnSpPr>
          <p:cNvPr id="109" name="Google Shape;109;p17"/>
          <p:cNvCxnSpPr/>
          <p:nvPr/>
        </p:nvCxnSpPr>
        <p:spPr>
          <a:xfrm>
            <a:off x="311700" y="969763"/>
            <a:ext cx="39153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8225" y="3862725"/>
            <a:ext cx="827550" cy="1280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7"/>
          <p:cNvGrpSpPr/>
          <p:nvPr/>
        </p:nvGrpSpPr>
        <p:grpSpPr>
          <a:xfrm>
            <a:off x="7796852" y="3955735"/>
            <a:ext cx="1395297" cy="1094773"/>
            <a:chOff x="6765025" y="3632675"/>
            <a:chExt cx="1803875" cy="1415350"/>
          </a:xfrm>
        </p:grpSpPr>
        <p:pic>
          <p:nvPicPr>
            <p:cNvPr id="112" name="Google Shape;112;p17"/>
            <p:cNvPicPr preferRelativeResize="0"/>
            <p:nvPr/>
          </p:nvPicPr>
          <p:blipFill rotWithShape="1">
            <a:blip r:embed="rId4">
              <a:alphaModFix/>
            </a:blip>
            <a:srcRect b="0" l="0" r="80796" t="0"/>
            <a:stretch/>
          </p:blipFill>
          <p:spPr>
            <a:xfrm>
              <a:off x="6765025" y="3632675"/>
              <a:ext cx="1755950" cy="1415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17"/>
            <p:cNvSpPr/>
            <p:nvPr/>
          </p:nvSpPr>
          <p:spPr>
            <a:xfrm>
              <a:off x="8185500" y="3773275"/>
              <a:ext cx="383400" cy="795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Concept of Operations</a:t>
            </a:r>
            <a:endParaRPr sz="3000"/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Glider launches attached to a weather balloon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Once in the jet stream, the glider detaches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Experiment with dynamic soaring maneuvers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Deploy parachute and land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Throughout, maintain two-way communications with the glider</a:t>
            </a:r>
            <a:endParaRPr sz="2200">
              <a:solidFill>
                <a:srgbClr val="000000"/>
              </a:solidFill>
            </a:endParaRPr>
          </a:p>
        </p:txBody>
      </p:sp>
      <p:cxnSp>
        <p:nvCxnSpPr>
          <p:cNvPr id="120" name="Google Shape;120;p18"/>
          <p:cNvCxnSpPr/>
          <p:nvPr/>
        </p:nvCxnSpPr>
        <p:spPr>
          <a:xfrm>
            <a:off x="311700" y="969763"/>
            <a:ext cx="39153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8225" y="3862725"/>
            <a:ext cx="827550" cy="1280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18"/>
          <p:cNvGrpSpPr/>
          <p:nvPr/>
        </p:nvGrpSpPr>
        <p:grpSpPr>
          <a:xfrm>
            <a:off x="7796852" y="3955735"/>
            <a:ext cx="1395297" cy="1094773"/>
            <a:chOff x="6765025" y="3632675"/>
            <a:chExt cx="1803875" cy="1415350"/>
          </a:xfrm>
        </p:grpSpPr>
        <p:pic>
          <p:nvPicPr>
            <p:cNvPr id="123" name="Google Shape;123;p18"/>
            <p:cNvPicPr preferRelativeResize="0"/>
            <p:nvPr/>
          </p:nvPicPr>
          <p:blipFill rotWithShape="1">
            <a:blip r:embed="rId4">
              <a:alphaModFix/>
            </a:blip>
            <a:srcRect b="0" l="0" r="80796" t="0"/>
            <a:stretch/>
          </p:blipFill>
          <p:spPr>
            <a:xfrm>
              <a:off x="6765025" y="3632675"/>
              <a:ext cx="1755950" cy="1415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18"/>
            <p:cNvSpPr/>
            <p:nvPr/>
          </p:nvSpPr>
          <p:spPr>
            <a:xfrm>
              <a:off x="8185500" y="3773275"/>
              <a:ext cx="383400" cy="795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438" y="0"/>
            <a:ext cx="720513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Activities this Year</a:t>
            </a:r>
            <a:endParaRPr sz="3000"/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Completed </a:t>
            </a:r>
            <a:r>
              <a:rPr lang="en" sz="2200">
                <a:solidFill>
                  <a:srgbClr val="000000"/>
                </a:solidFill>
              </a:rPr>
              <a:t>construction</a:t>
            </a:r>
            <a:r>
              <a:rPr lang="en" sz="2200">
                <a:solidFill>
                  <a:srgbClr val="000000"/>
                </a:solidFill>
              </a:rPr>
              <a:t> of the ground station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Upgraded to a new airframe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Conducted several low-altitude tests (no balloon attached)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Tested glider avionics on a high-altitude weather balloon</a:t>
            </a:r>
            <a:endParaRPr sz="2200">
              <a:solidFill>
                <a:srgbClr val="000000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" sz="2200">
                <a:solidFill>
                  <a:srgbClr val="000000"/>
                </a:solidFill>
              </a:rPr>
              <a:t>Important to note that the glider was not included on this mission</a:t>
            </a:r>
            <a:endParaRPr sz="2200">
              <a:solidFill>
                <a:srgbClr val="000000"/>
              </a:solidFill>
            </a:endParaRPr>
          </a:p>
        </p:txBody>
      </p:sp>
      <p:cxnSp>
        <p:nvCxnSpPr>
          <p:cNvPr id="138" name="Google Shape;138;p20"/>
          <p:cNvCxnSpPr/>
          <p:nvPr/>
        </p:nvCxnSpPr>
        <p:spPr>
          <a:xfrm>
            <a:off x="311700" y="969763"/>
            <a:ext cx="39153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8225" y="3862725"/>
            <a:ext cx="827550" cy="1280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20"/>
          <p:cNvGrpSpPr/>
          <p:nvPr/>
        </p:nvGrpSpPr>
        <p:grpSpPr>
          <a:xfrm>
            <a:off x="7796852" y="3955735"/>
            <a:ext cx="1395297" cy="1094773"/>
            <a:chOff x="6765025" y="3632675"/>
            <a:chExt cx="1803875" cy="1415350"/>
          </a:xfrm>
        </p:grpSpPr>
        <p:pic>
          <p:nvPicPr>
            <p:cNvPr id="141" name="Google Shape;141;p20"/>
            <p:cNvPicPr preferRelativeResize="0"/>
            <p:nvPr/>
          </p:nvPicPr>
          <p:blipFill rotWithShape="1">
            <a:blip r:embed="rId4">
              <a:alphaModFix/>
            </a:blip>
            <a:srcRect b="0" l="0" r="80796" t="0"/>
            <a:stretch/>
          </p:blipFill>
          <p:spPr>
            <a:xfrm>
              <a:off x="6765025" y="3632675"/>
              <a:ext cx="1755950" cy="1415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p20"/>
            <p:cNvSpPr/>
            <p:nvPr/>
          </p:nvSpPr>
          <p:spPr>
            <a:xfrm>
              <a:off x="8185500" y="3773275"/>
              <a:ext cx="383400" cy="795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Progress: Ground Station</a:t>
            </a:r>
            <a:endParaRPr sz="3000"/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311700" y="1152475"/>
            <a:ext cx="5688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Spearheaded by Reed Spurling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Conducted long-range (&gt;10km) tests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Successfully deployed on several low-altitude tests</a:t>
            </a:r>
            <a:endParaRPr sz="2200">
              <a:solidFill>
                <a:srgbClr val="000000"/>
              </a:solidFill>
            </a:endParaRPr>
          </a:p>
        </p:txBody>
      </p:sp>
      <p:cxnSp>
        <p:nvCxnSpPr>
          <p:cNvPr id="149" name="Google Shape;149;p21"/>
          <p:cNvCxnSpPr/>
          <p:nvPr/>
        </p:nvCxnSpPr>
        <p:spPr>
          <a:xfrm>
            <a:off x="311700" y="969763"/>
            <a:ext cx="45954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8225" y="3862725"/>
            <a:ext cx="827550" cy="1280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21"/>
          <p:cNvGrpSpPr/>
          <p:nvPr/>
        </p:nvGrpSpPr>
        <p:grpSpPr>
          <a:xfrm>
            <a:off x="7796852" y="3955735"/>
            <a:ext cx="1395297" cy="1094773"/>
            <a:chOff x="6765025" y="3632675"/>
            <a:chExt cx="1803875" cy="1415350"/>
          </a:xfrm>
        </p:grpSpPr>
        <p:pic>
          <p:nvPicPr>
            <p:cNvPr id="152" name="Google Shape;152;p21"/>
            <p:cNvPicPr preferRelativeResize="0"/>
            <p:nvPr/>
          </p:nvPicPr>
          <p:blipFill rotWithShape="1">
            <a:blip r:embed="rId4">
              <a:alphaModFix/>
            </a:blip>
            <a:srcRect b="0" l="0" r="80796" t="0"/>
            <a:stretch/>
          </p:blipFill>
          <p:spPr>
            <a:xfrm>
              <a:off x="6765025" y="3632675"/>
              <a:ext cx="1755950" cy="1415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21"/>
            <p:cNvSpPr/>
            <p:nvPr/>
          </p:nvSpPr>
          <p:spPr>
            <a:xfrm>
              <a:off x="8185500" y="3773275"/>
              <a:ext cx="383400" cy="795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4" name="Google Shape;154;p21"/>
          <p:cNvPicPr preferRelativeResize="0"/>
          <p:nvPr/>
        </p:nvPicPr>
        <p:blipFill rotWithShape="1">
          <a:blip r:embed="rId5">
            <a:alphaModFix/>
          </a:blip>
          <a:srcRect b="25998" l="19256" r="21564" t="23888"/>
          <a:stretch/>
        </p:blipFill>
        <p:spPr>
          <a:xfrm>
            <a:off x="5851650" y="255026"/>
            <a:ext cx="3025792" cy="3416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